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90" r:id="rId6"/>
    <p:sldId id="276" r:id="rId7"/>
    <p:sldId id="278" r:id="rId8"/>
    <p:sldId id="258" r:id="rId9"/>
    <p:sldId id="263" r:id="rId10"/>
    <p:sldId id="294" r:id="rId11"/>
    <p:sldId id="264" r:id="rId12"/>
    <p:sldId id="266" r:id="rId13"/>
    <p:sldId id="288" r:id="rId14"/>
    <p:sldId id="265" r:id="rId15"/>
    <p:sldId id="291" r:id="rId16"/>
    <p:sldId id="289" r:id="rId17"/>
    <p:sldId id="293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6C57-3CD6-47B0-BEA1-ADB6C6251084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B2105-1759-4DF2-9B24-37D2652C82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53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477DF-951C-453F-B412-1B56086A5AA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13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0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1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53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8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48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7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36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71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0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4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0A72FC-8DB6-4BB7-9F72-7348CD5986B5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1678B8-A8F8-4D5F-8CA6-B3B728E03474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WjHQzFrSK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EfVjNEHGk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nieren-wat-doen-je-niere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EC593-C4B4-4A6A-B005-62559A1D3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Les 9 Stofwisseling en vervolg urinewegstelsel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D4469C-D41D-4E6C-B95E-C9CBD9F8D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11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Doorsnede nier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060849"/>
            <a:ext cx="3672408" cy="41886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268760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6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744" y="484632"/>
            <a:ext cx="8948150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69327" y="788416"/>
            <a:ext cx="7923264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Functie nieren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52" y="484632"/>
            <a:ext cx="2128933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071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69327" y="2489202"/>
            <a:ext cx="7923264" cy="355461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Filteren van schadelijke stoffen uit het bloed</a:t>
            </a:r>
          </a:p>
          <a:p>
            <a:r>
              <a:rPr lang="nl-NL">
                <a:solidFill>
                  <a:srgbClr val="FFFFFF"/>
                </a:solidFill>
              </a:rPr>
              <a:t>Afval- en reststoffen verwijderen: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Water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Zout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schadelijke stoffen</a:t>
            </a:r>
          </a:p>
          <a:p>
            <a:pPr lvl="1"/>
            <a:endParaRPr lang="nl-NL">
              <a:solidFill>
                <a:srgbClr val="FFFFFF"/>
              </a:solidFill>
            </a:endParaRPr>
          </a:p>
          <a:p>
            <a:pPr lvl="1"/>
            <a:endParaRPr lang="nl-NL">
              <a:solidFill>
                <a:srgbClr val="FFFFFF"/>
              </a:solidFill>
            </a:endParaRPr>
          </a:p>
          <a:p>
            <a:pPr lvl="1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28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nl-NL" dirty="0"/>
              <a:t>Blaas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96" y="2286000"/>
            <a:ext cx="4911725" cy="3886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nl-NL" sz="2000">
                <a:solidFill>
                  <a:srgbClr val="FFFFFF"/>
                </a:solidFill>
              </a:rPr>
              <a:t>Tijdelijke opslag urine</a:t>
            </a:r>
          </a:p>
          <a:p>
            <a:endParaRPr lang="nl-NL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A7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Urinewegaandoeningen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/>
          <a:stretch/>
        </p:blipFill>
        <p:spPr>
          <a:xfrm>
            <a:off x="327547" y="321733"/>
            <a:ext cx="3448718" cy="410739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 r="5" b="5"/>
          <a:stretch/>
        </p:blipFill>
        <p:spPr>
          <a:xfrm>
            <a:off x="3925067" y="321732"/>
            <a:ext cx="3448718" cy="41062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FFFFFF"/>
                </a:solidFill>
              </a:rPr>
              <a:t>Nieren: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Nierbekkenontsteking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Nierstenen 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Nierkanker </a:t>
            </a:r>
          </a:p>
          <a:p>
            <a:pPr lvl="1"/>
            <a:endParaRPr lang="nl-NL">
              <a:solidFill>
                <a:srgbClr val="FFFFFF"/>
              </a:solidFill>
            </a:endParaRPr>
          </a:p>
          <a:p>
            <a:pPr lvl="1"/>
            <a:endParaRPr lang="nl-NL">
              <a:solidFill>
                <a:srgbClr val="FFFFFF"/>
              </a:solidFill>
            </a:endParaRPr>
          </a:p>
          <a:p>
            <a:pPr lvl="1"/>
            <a:endParaRPr lang="nl-NL">
              <a:solidFill>
                <a:srgbClr val="FFFFFF"/>
              </a:solidFill>
            </a:endParaRPr>
          </a:p>
          <a:p>
            <a:pPr lvl="1"/>
            <a:endParaRPr lang="nl-NL">
              <a:solidFill>
                <a:srgbClr val="FFFFFF"/>
              </a:solidFill>
            </a:endParaRPr>
          </a:p>
          <a:p>
            <a:pPr marL="393192" lvl="1" indent="0">
              <a:buNone/>
            </a:pPr>
            <a:endParaRPr lang="nl-NL">
              <a:solidFill>
                <a:srgbClr val="FFFFFF"/>
              </a:solidFill>
            </a:endParaRPr>
          </a:p>
          <a:p>
            <a:pPr marL="393192" lvl="1" indent="0">
              <a:buNone/>
            </a:pPr>
            <a:endParaRPr lang="nl-NL">
              <a:solidFill>
                <a:srgbClr val="FFFFFF"/>
              </a:solidFill>
            </a:endParaRPr>
          </a:p>
          <a:p>
            <a:pPr marL="393192" lvl="1" indent="0">
              <a:buNone/>
            </a:pPr>
            <a:r>
              <a:rPr lang="nl-NL">
                <a:solidFill>
                  <a:srgbClr val="FFFFFF"/>
                </a:solidFill>
              </a:rPr>
              <a:t>Niersteenvergruizen</a:t>
            </a:r>
          </a:p>
          <a:p>
            <a:pPr lvl="1"/>
            <a:r>
              <a:rPr lang="nl-NL">
                <a:solidFill>
                  <a:srgbClr val="FFFFFF"/>
                </a:solidFill>
                <a:hlinkClick r:id="rId4"/>
              </a:rPr>
              <a:t>https://www.youtube.com/watch?v=-WjHQzFrSKI</a:t>
            </a:r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64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C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Urinewegaandoeningen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r="1" b="569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FFFFFF"/>
                </a:solidFill>
              </a:rPr>
              <a:t>Blaas: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Blaasontsteking</a:t>
            </a:r>
          </a:p>
          <a:p>
            <a:pPr marL="393192" lvl="1" indent="0">
              <a:buNone/>
            </a:pPr>
            <a:r>
              <a:rPr lang="nl-NL">
                <a:solidFill>
                  <a:srgbClr val="FFFFFF"/>
                </a:solidFill>
                <a:hlinkClick r:id="rId3"/>
              </a:rPr>
              <a:t>https://www.youtube.com/watch?v=PzEfVjNEHGk</a:t>
            </a:r>
            <a:r>
              <a:rPr lang="nl-NL">
                <a:solidFill>
                  <a:srgbClr val="FFFFFF"/>
                </a:solidFill>
              </a:rPr>
              <a:t> 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Blaaspoliepen/-tumoren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Retentie 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Incontinentie</a:t>
            </a:r>
          </a:p>
          <a:p>
            <a:pPr lvl="2"/>
            <a:r>
              <a:rPr lang="nl-NL">
                <a:solidFill>
                  <a:srgbClr val="FFFFFF"/>
                </a:solidFill>
              </a:rPr>
              <a:t>Urge (bij aandrang om te plassen)</a:t>
            </a:r>
          </a:p>
          <a:p>
            <a:pPr lvl="2"/>
            <a:r>
              <a:rPr lang="nl-NL">
                <a:solidFill>
                  <a:srgbClr val="FFFFFF"/>
                </a:solidFill>
              </a:rPr>
              <a:t>Stress  (niezen, hoesten, etc)</a:t>
            </a:r>
          </a:p>
        </p:txBody>
      </p:sp>
    </p:spTree>
    <p:extLst>
      <p:ext uri="{BB962C8B-B14F-4D97-AF65-F5344CB8AC3E}">
        <p14:creationId xmlns:p14="http://schemas.microsoft.com/office/powerpoint/2010/main" val="61401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0DEBC7-3530-4976-B144-87703C68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rgbClr val="FFFFFF"/>
                </a:solidFill>
              </a:rPr>
              <a:t>Urinewegaandoeningen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58B048-B22B-4D5A-AB49-437ADE665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>
                <a:solidFill>
                  <a:srgbClr val="FFFFFF"/>
                </a:solidFill>
              </a:rPr>
              <a:t>Prostaat: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Prostaatontsteking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Prostaatvergroting </a:t>
            </a:r>
          </a:p>
          <a:p>
            <a:pPr lvl="1"/>
            <a:r>
              <a:rPr lang="nl-NL">
                <a:solidFill>
                  <a:srgbClr val="FFFFFF"/>
                </a:solidFill>
              </a:rPr>
              <a:t>Prostaatcarcinoom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44" y="332370"/>
            <a:ext cx="2737328" cy="334256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A430A5-BEA6-4F2D-8D25-DF668E181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5070" y="0"/>
            <a:ext cx="2766930" cy="39965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7EB81B-7CA2-46C1-8A8D-8349530FF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8549" y="3996580"/>
            <a:ext cx="3956522" cy="28614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3C84FC-795C-4785-8F49-B5C3608E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80" y="4319714"/>
            <a:ext cx="3313057" cy="2150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523" y="4562476"/>
            <a:ext cx="2718875" cy="165632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858" y="4319714"/>
            <a:ext cx="1703322" cy="21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6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1ADE63-35F4-413E-8EEA-7A61DF68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Maken opdrachten??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C6EF61-EAC0-4666-B05F-3F32DC703A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nl-NL" dirty="0"/>
              <a:t>Werkboek Persoonlijke verzorging MZ: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Hoofdstuk 15:</a:t>
            </a:r>
          </a:p>
          <a:p>
            <a:pPr marL="0" indent="0">
              <a:buNone/>
            </a:pPr>
            <a:r>
              <a:rPr lang="nl-NL" dirty="0"/>
              <a:t>opdracht 1a, b, c (blz. 140) en </a:t>
            </a:r>
          </a:p>
          <a:p>
            <a:pPr marL="0" indent="0">
              <a:buNone/>
            </a:pPr>
            <a:r>
              <a:rPr lang="nl-NL" dirty="0"/>
              <a:t>opdracht 5 en 6a (blz. 143)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Hoofdstuk 16:</a:t>
            </a:r>
          </a:p>
          <a:p>
            <a:pPr marL="0" indent="0">
              <a:buNone/>
            </a:pPr>
            <a:r>
              <a:rPr lang="nl-NL" dirty="0"/>
              <a:t>Opdracht 1 t/m 4 (blz. 144 en 145)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7C9ED0-216B-4795-81E4-19681E21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2AF5D5-B395-49C1-8899-3DB35E5F6384}" type="datetime1">
              <a:rPr lang="nl-NL" smtClean="0"/>
              <a:pPr>
                <a:spcAft>
                  <a:spcPts val="600"/>
                </a:spcAft>
              </a:pPr>
              <a:t>29-10-2020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A1F7B8-8E51-437B-9C40-8EA2F83A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AFP P4 ML van Hinte Urinewegstelsel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1A1F75-2F21-413A-9F6E-00756242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949603-1FBD-436C-B7CA-2F1A41041DE1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9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64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nl-NL" b="1">
                <a:solidFill>
                  <a:srgbClr val="FFFFFF"/>
                </a:solidFill>
              </a:rPr>
              <a:t>Stofwisseling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9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eaLnBrk="1" hangingPunct="1"/>
            <a:endParaRPr lang="nl-NL" b="1">
              <a:solidFill>
                <a:srgbClr val="FFFFFF"/>
              </a:solidFill>
            </a:endParaRPr>
          </a:p>
          <a:p>
            <a:pPr eaLnBrk="1" hangingPunct="1"/>
            <a:r>
              <a:rPr lang="nl-NL">
                <a:solidFill>
                  <a:srgbClr val="FFFFFF"/>
                </a:solidFill>
              </a:rPr>
              <a:t>Uitwisselen van bepaalde stoffen tussen het levend organisme (de mens) en zijn omgeving </a:t>
            </a:r>
          </a:p>
          <a:p>
            <a:pPr eaLnBrk="1" hangingPunct="1"/>
            <a:endParaRPr lang="nl-NL" b="1">
              <a:solidFill>
                <a:srgbClr val="FFFFFF"/>
              </a:solidFill>
            </a:endParaRPr>
          </a:p>
          <a:p>
            <a:pPr eaLnBrk="1" hangingPunct="1"/>
            <a:r>
              <a:rPr lang="nl-NL">
                <a:solidFill>
                  <a:srgbClr val="FFFFFF"/>
                </a:solidFill>
              </a:rPr>
              <a:t>Stofwisseling vindt plaats in elke levende cel</a:t>
            </a:r>
          </a:p>
        </p:txBody>
      </p:sp>
    </p:spTree>
    <p:extLst>
      <p:ext uri="{BB962C8B-B14F-4D97-AF65-F5344CB8AC3E}">
        <p14:creationId xmlns:p14="http://schemas.microsoft.com/office/powerpoint/2010/main" val="110894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tekst 4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nl-NL" sz="4800"/>
              <a:t>Opname 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/>
            <a:r>
              <a:rPr lang="nl-NL" sz="3200" dirty="0"/>
              <a:t>Voedingsstoffen</a:t>
            </a:r>
          </a:p>
          <a:p>
            <a:pPr lvl="1" eaLnBrk="1" hangingPunct="1"/>
            <a:r>
              <a:rPr lang="nl-NL" sz="3200" dirty="0"/>
              <a:t>Water </a:t>
            </a:r>
          </a:p>
          <a:p>
            <a:pPr lvl="1" eaLnBrk="1" hangingPunct="1"/>
            <a:r>
              <a:rPr lang="nl-NL" sz="3200" dirty="0"/>
              <a:t>Zuurstof</a:t>
            </a:r>
          </a:p>
          <a:p>
            <a:pPr eaLnBrk="1" hangingPunct="1"/>
            <a:endParaRPr lang="nl-NL" sz="3200" dirty="0"/>
          </a:p>
          <a:p>
            <a:pPr lvl="1" eaLnBrk="1" hangingPunct="1"/>
            <a:endParaRPr lang="nl-NL" dirty="0"/>
          </a:p>
        </p:txBody>
      </p:sp>
      <p:sp>
        <p:nvSpPr>
          <p:cNvPr id="18436" name="Tijdelijke aanduiding voor tekst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nl-NL" sz="4400"/>
              <a:t>Afgifte </a:t>
            </a:r>
          </a:p>
        </p:txBody>
      </p:sp>
      <p:sp>
        <p:nvSpPr>
          <p:cNvPr id="4101" name="Tijdelijke aanduiding voor inhoud 3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/>
            <a:r>
              <a:rPr lang="nl-NL" sz="3200" dirty="0"/>
              <a:t>Afvalstoffen</a:t>
            </a:r>
          </a:p>
          <a:p>
            <a:pPr lvl="1" eaLnBrk="1" hangingPunct="1"/>
            <a:r>
              <a:rPr lang="nl-NL" sz="3200" dirty="0"/>
              <a:t>Water</a:t>
            </a:r>
          </a:p>
          <a:p>
            <a:pPr lvl="1" eaLnBrk="1" hangingPunct="1"/>
            <a:r>
              <a:rPr lang="nl-NL" sz="3200" dirty="0"/>
              <a:t>Koolzuur (CO2)</a:t>
            </a:r>
          </a:p>
          <a:p>
            <a:pPr lvl="1" eaLnBrk="1" hangingPunct="1"/>
            <a:r>
              <a:rPr lang="nl-NL" sz="3200" dirty="0"/>
              <a:t>Onverteerde voedselresten</a:t>
            </a:r>
          </a:p>
          <a:p>
            <a:pPr eaLnBrk="1" hangingPunct="1"/>
            <a:endParaRPr lang="nl-NL" dirty="0"/>
          </a:p>
        </p:txBody>
      </p:sp>
      <p:sp>
        <p:nvSpPr>
          <p:cNvPr id="1843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STOFWISSELING</a:t>
            </a:r>
          </a:p>
        </p:txBody>
      </p:sp>
    </p:spTree>
    <p:extLst>
      <p:ext uri="{BB962C8B-B14F-4D97-AF65-F5344CB8AC3E}">
        <p14:creationId xmlns:p14="http://schemas.microsoft.com/office/powerpoint/2010/main" val="214901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246743-2DF2-437D-BC26-BD20585C1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5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nl-NL" sz="4600"/>
              <a:t>Vier orgaanstelsels die zorgen voor aanvoer van bouw- en brandstoffen, zuurstof en afvoer van afvalstoffen: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nl-NL"/>
              <a:t>Ademhalingsstelsel</a:t>
            </a:r>
          </a:p>
          <a:p>
            <a:r>
              <a:rPr lang="nl-NL"/>
              <a:t>Uitscheidingsstelsel</a:t>
            </a:r>
          </a:p>
          <a:p>
            <a:r>
              <a:rPr lang="nl-NL"/>
              <a:t>Bloedvatenstelsel</a:t>
            </a:r>
          </a:p>
          <a:p>
            <a:r>
              <a:rPr lang="nl-NL"/>
              <a:t>Spijsverteringsstelsel</a:t>
            </a:r>
          </a:p>
        </p:txBody>
      </p:sp>
    </p:spTree>
    <p:extLst>
      <p:ext uri="{BB962C8B-B14F-4D97-AF65-F5344CB8AC3E}">
        <p14:creationId xmlns:p14="http://schemas.microsoft.com/office/powerpoint/2010/main" val="380205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Welke organen zorgen voor uitscheiding?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nl-NL" dirty="0"/>
              <a:t>Nieren/ urinewegstelsel</a:t>
            </a:r>
          </a:p>
          <a:p>
            <a:r>
              <a:rPr lang="nl-NL" dirty="0"/>
              <a:t>Longen</a:t>
            </a:r>
          </a:p>
          <a:p>
            <a:r>
              <a:rPr lang="nl-NL" dirty="0"/>
              <a:t>Endeldarm</a:t>
            </a:r>
          </a:p>
          <a:p>
            <a:r>
              <a:rPr lang="nl-NL" dirty="0"/>
              <a:t>Huid</a:t>
            </a:r>
          </a:p>
        </p:txBody>
      </p:sp>
    </p:spTree>
    <p:extLst>
      <p:ext uri="{BB962C8B-B14F-4D97-AF65-F5344CB8AC3E}">
        <p14:creationId xmlns:p14="http://schemas.microsoft.com/office/powerpoint/2010/main" val="696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/>
          <a:lstStyle/>
          <a:p>
            <a:br>
              <a:rPr lang="nl-NL" b="1" dirty="0"/>
            </a:br>
            <a:r>
              <a:rPr lang="nl-NL" b="1" dirty="0"/>
              <a:t>Nieren zijn uitscheidingsorganen </a:t>
            </a:r>
            <a:br>
              <a:rPr lang="nl-NL" b="1" dirty="0"/>
            </a:b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</p:spPr>
        <p:txBody>
          <a:bodyPr/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332657"/>
            <a:ext cx="4136951" cy="6221975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/>
          <a:lstStyle/>
          <a:p>
            <a:fld id="{1E949603-1FBD-436C-B7CA-2F1A41041DE1}" type="slidenum">
              <a:rPr lang="nl-NL" smtClean="0">
                <a:solidFill>
                  <a:srgbClr val="8CADAE">
                    <a:shade val="75000"/>
                  </a:srgbClr>
                </a:solidFill>
              </a:rPr>
              <a:pPr/>
              <a:t>7</a:t>
            </a:fld>
            <a:endParaRPr lang="nl-NL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fld id="{640BCF80-21BD-413B-9EAC-F6BBD5DD60E8}" type="datetime1">
              <a:rPr lang="nl-NL" smtClean="0"/>
              <a:pPr/>
              <a:t>29-10-2020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/>
          <a:lstStyle/>
          <a:p>
            <a:r>
              <a:rPr lang="nl-NL"/>
              <a:t>AFP P4 ML van Hinte Urinewegstelsel </a:t>
            </a:r>
          </a:p>
        </p:txBody>
      </p:sp>
    </p:spTree>
    <p:extLst>
      <p:ext uri="{BB962C8B-B14F-4D97-AF65-F5344CB8AC3E}">
        <p14:creationId xmlns:p14="http://schemas.microsoft.com/office/powerpoint/2010/main" val="263631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4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Urinewegstelsel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6B77BF-D5BD-4E73-B0E8-4657E3731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r="1" b="1209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>
                <a:solidFill>
                  <a:srgbClr val="FFFFFF"/>
                </a:solidFill>
              </a:rPr>
              <a:t>Wat doen je nieren?</a:t>
            </a:r>
          </a:p>
          <a:p>
            <a:pPr marL="0" indent="0">
              <a:buNone/>
            </a:pPr>
            <a:endParaRPr lang="nl-NL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>
                <a:solidFill>
                  <a:srgbClr val="FFFFFF"/>
                </a:solidFill>
                <a:hlinkClick r:id="rId3"/>
              </a:rPr>
              <a:t>http://www.schooltv.nl/video/nieren-wat-doen-je-nieren/#</a:t>
            </a:r>
            <a:endParaRPr lang="nl-NL">
              <a:solidFill>
                <a:srgbClr val="FFFFFF"/>
              </a:solidFill>
            </a:endParaRPr>
          </a:p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nl-NL" sz="4000"/>
              <a:t>Anatomie urinewegstelsel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1600"/>
              <a:t> </a:t>
            </a:r>
          </a:p>
          <a:p>
            <a:endParaRPr lang="nl-NL" sz="1600">
              <a:latin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00" y="640080"/>
            <a:ext cx="5720861" cy="557784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E5087CB-26E5-4B5D-B726-F4360EC83F3B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109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750088-614D-4F8D-A495-B3337892F2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943AB5-FC7B-485F-939F-6E44A84CB1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A9DC3-912E-43FF-A3A0-85DBE6ED270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1143</TotalTime>
  <Words>257</Words>
  <Application>Microsoft Office PowerPoint</Application>
  <PresentationFormat>Breedbeeld</PresentationFormat>
  <Paragraphs>91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Calibri</vt:lpstr>
      <vt:lpstr>Tw Cen MT</vt:lpstr>
      <vt:lpstr>Tw Cen MT Condensed</vt:lpstr>
      <vt:lpstr>Wingdings 3</vt:lpstr>
      <vt:lpstr>Integraal</vt:lpstr>
      <vt:lpstr>Les 9 Stofwisseling en vervolg urinewegstelsel</vt:lpstr>
      <vt:lpstr>Maken opdrachten??</vt:lpstr>
      <vt:lpstr>Stofwisseling</vt:lpstr>
      <vt:lpstr>STOFWISSELING</vt:lpstr>
      <vt:lpstr>Vier orgaanstelsels die zorgen voor aanvoer van bouw- en brandstoffen, zuurstof en afvoer van afvalstoffen:</vt:lpstr>
      <vt:lpstr>Welke organen zorgen voor uitscheiding?</vt:lpstr>
      <vt:lpstr> Nieren zijn uitscheidingsorganen  </vt:lpstr>
      <vt:lpstr>Urinewegstelsel</vt:lpstr>
      <vt:lpstr>Anatomie urinewegstelsel</vt:lpstr>
      <vt:lpstr>Doorsnede nier</vt:lpstr>
      <vt:lpstr>Functie nieren</vt:lpstr>
      <vt:lpstr>Blaas</vt:lpstr>
      <vt:lpstr>Urinewegaandoeningen</vt:lpstr>
      <vt:lpstr>Urinewegaandoeningen</vt:lpstr>
      <vt:lpstr>Urinewegaandoeningen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9 Stofwisseling</dc:title>
  <dc:creator>Myream Mijnders - van Hinte</dc:creator>
  <cp:lastModifiedBy>Femke van der Wal</cp:lastModifiedBy>
  <cp:revision>4</cp:revision>
  <dcterms:created xsi:type="dcterms:W3CDTF">2019-01-28T11:51:21Z</dcterms:created>
  <dcterms:modified xsi:type="dcterms:W3CDTF">2020-10-29T10:15:57Z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